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57" r:id="rId4"/>
    <p:sldId id="267" r:id="rId5"/>
    <p:sldId id="258" r:id="rId6"/>
    <p:sldId id="259" r:id="rId7"/>
    <p:sldId id="266" r:id="rId8"/>
    <p:sldId id="264" r:id="rId9"/>
    <p:sldId id="270" r:id="rId10"/>
    <p:sldId id="263" r:id="rId11"/>
    <p:sldId id="271" r:id="rId12"/>
    <p:sldId id="262" r:id="rId13"/>
    <p:sldId id="261" r:id="rId14"/>
    <p:sldId id="260" r:id="rId15"/>
    <p:sldId id="273" r:id="rId16"/>
    <p:sldId id="272" r:id="rId17"/>
    <p:sldId id="279" r:id="rId18"/>
    <p:sldId id="277" r:id="rId19"/>
    <p:sldId id="278" r:id="rId20"/>
    <p:sldId id="280" r:id="rId21"/>
    <p:sldId id="274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3C06F3-064F-45CD-994E-0BED4FA401C7}" type="datetimeFigureOut">
              <a:rPr lang="fa-IR" smtClean="0"/>
              <a:t>07/20/1436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7054B3-8695-4B81-8EC3-E47DD1CD3012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760" y="188640"/>
            <a:ext cx="6172200" cy="1008112"/>
          </a:xfrm>
        </p:spPr>
        <p:txBody>
          <a:bodyPr>
            <a:normAutofit/>
          </a:bodyPr>
          <a:lstStyle/>
          <a:p>
            <a:pPr algn="r"/>
            <a:r>
              <a:rPr lang="fa-IR" sz="5400" dirty="0"/>
              <a:t>اختلالات سطح هوشیاری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SHP\Pictures\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84784"/>
            <a:ext cx="4896544" cy="502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0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0"/>
            <a:r>
              <a:rPr lang="fa-IR" dirty="0" smtClean="0"/>
              <a:t>کاهش سطح هوشیاری و کما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2800" dirty="0"/>
              <a:t>Depressed mental status represents an alteration in arousal and </a:t>
            </a:r>
            <a:r>
              <a:rPr lang="en-US" sz="2800" dirty="0" smtClean="0"/>
              <a:t>is a </a:t>
            </a:r>
            <a:r>
              <a:rPr lang="en-US" sz="2800" dirty="0"/>
              <a:t>common presenting complaint in the emergency </a:t>
            </a:r>
            <a:r>
              <a:rPr lang="en-US" sz="2800" dirty="0" smtClean="0"/>
              <a:t>department(ED</a:t>
            </a:r>
            <a:r>
              <a:rPr lang="en-US" sz="2800" dirty="0"/>
              <a:t>). </a:t>
            </a:r>
            <a:endParaRPr lang="en-US" sz="2800" dirty="0" smtClean="0"/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This </a:t>
            </a:r>
            <a:r>
              <a:rPr lang="en-US" sz="2800" dirty="0"/>
              <a:t>presentation can be the manifestation of a wide </a:t>
            </a:r>
            <a:r>
              <a:rPr lang="en-US" sz="2800" dirty="0" smtClean="0"/>
              <a:t>spectrum of </a:t>
            </a:r>
            <a:r>
              <a:rPr lang="en-US" sz="2800" dirty="0"/>
              <a:t>diseases, with the degree of impairment ranging along </a:t>
            </a:r>
            <a:r>
              <a:rPr lang="en-US" sz="2800" dirty="0" smtClean="0"/>
              <a:t>a continuum </a:t>
            </a:r>
            <a:r>
              <a:rPr lang="en-US" sz="2800" dirty="0"/>
              <a:t>from </a:t>
            </a:r>
            <a:r>
              <a:rPr lang="en-US" sz="2800" dirty="0">
                <a:solidFill>
                  <a:srgbClr val="FF0000"/>
                </a:solidFill>
              </a:rPr>
              <a:t>sleepiness</a:t>
            </a:r>
            <a:r>
              <a:rPr lang="en-US" sz="2800" dirty="0"/>
              <a:t> to </a:t>
            </a:r>
            <a:r>
              <a:rPr lang="en-US" sz="2800" dirty="0">
                <a:solidFill>
                  <a:srgbClr val="FF0000"/>
                </a:solidFill>
              </a:rPr>
              <a:t>decreased alertness </a:t>
            </a:r>
            <a:r>
              <a:rPr lang="en-US" sz="2800" dirty="0"/>
              <a:t>to frank </a:t>
            </a:r>
            <a:r>
              <a:rPr lang="en-US" sz="2800" dirty="0">
                <a:solidFill>
                  <a:srgbClr val="FF0000"/>
                </a:solidFill>
              </a:rPr>
              <a:t>coma</a:t>
            </a:r>
            <a:r>
              <a:rPr lang="en-US" sz="2800" dirty="0"/>
              <a:t>.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3228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746"/>
            <a:ext cx="6750942" cy="6852253"/>
          </a:xfrm>
        </p:spPr>
      </p:pic>
    </p:spTree>
    <p:extLst>
      <p:ext uri="{BB962C8B-B14F-4D97-AF65-F5344CB8AC3E}">
        <p14:creationId xmlns:p14="http://schemas.microsoft.com/office/powerpoint/2010/main" val="12268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0"/>
            <a:ext cx="7536051" cy="6858000"/>
          </a:xfrm>
        </p:spPr>
      </p:pic>
    </p:spTree>
    <p:extLst>
      <p:ext uri="{BB962C8B-B14F-4D97-AF65-F5344CB8AC3E}">
        <p14:creationId xmlns:p14="http://schemas.microsoft.com/office/powerpoint/2010/main" val="28746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Initial establishment of </a:t>
            </a:r>
            <a:endParaRPr lang="en-US" dirty="0" smtClean="0"/>
          </a:p>
          <a:p>
            <a:pPr algn="l" rtl="0"/>
            <a:r>
              <a:rPr lang="en-US" sz="4000" dirty="0" smtClean="0">
                <a:solidFill>
                  <a:srgbClr val="FF0000"/>
                </a:solidFill>
              </a:rPr>
              <a:t>airway</a:t>
            </a:r>
            <a:r>
              <a:rPr lang="en-US" sz="4000" dirty="0">
                <a:solidFill>
                  <a:srgbClr val="FF0000"/>
                </a:solidFill>
              </a:rPr>
              <a:t>, 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4000" dirty="0" smtClean="0">
                <a:solidFill>
                  <a:srgbClr val="FF0000"/>
                </a:solidFill>
              </a:rPr>
              <a:t>breathing</a:t>
            </a:r>
            <a:r>
              <a:rPr lang="en-US" sz="4000" dirty="0">
                <a:solidFill>
                  <a:srgbClr val="FF0000"/>
                </a:solidFill>
              </a:rPr>
              <a:t>, and 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4000" dirty="0" smtClean="0">
                <a:solidFill>
                  <a:srgbClr val="FF0000"/>
                </a:solidFill>
              </a:rPr>
              <a:t>circulation </a:t>
            </a:r>
            <a:r>
              <a:rPr lang="en-US" sz="4000" dirty="0">
                <a:solidFill>
                  <a:srgbClr val="FF0000"/>
                </a:solidFill>
              </a:rPr>
              <a:t>(</a:t>
            </a:r>
            <a:r>
              <a:rPr lang="en-US" sz="4000" dirty="0" smtClean="0">
                <a:solidFill>
                  <a:srgbClr val="FF0000"/>
                </a:solidFill>
              </a:rPr>
              <a:t>ABCs) </a:t>
            </a:r>
          </a:p>
          <a:p>
            <a:pPr algn="l" rtl="0"/>
            <a:endParaRPr lang="en-US" sz="4000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is </a:t>
            </a:r>
            <a:r>
              <a:rPr lang="en-US" dirty="0"/>
              <a:t>of primary importance in stabilizing the patient with </a:t>
            </a:r>
            <a:r>
              <a:rPr lang="en-US" dirty="0" smtClean="0"/>
              <a:t>altered mental </a:t>
            </a:r>
            <a:r>
              <a:rPr lang="en-US" dirty="0"/>
              <a:t>status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446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 algn="l" rtl="0"/>
            <a:r>
              <a:rPr lang="en-US" dirty="0"/>
              <a:t>Initiation </a:t>
            </a:r>
            <a:r>
              <a:rPr lang="en-US" dirty="0" smtClean="0"/>
              <a:t>of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sz="2800" dirty="0" smtClean="0">
                <a:solidFill>
                  <a:srgbClr val="FF0000"/>
                </a:solidFill>
              </a:rPr>
              <a:t>intravenous </a:t>
            </a:r>
            <a:r>
              <a:rPr lang="en-US" sz="2800" dirty="0">
                <a:solidFill>
                  <a:srgbClr val="FF0000"/>
                </a:solidFill>
              </a:rPr>
              <a:t>access </a:t>
            </a:r>
            <a:r>
              <a:rPr lang="en-US" sz="2800" dirty="0"/>
              <a:t>combined with </a:t>
            </a:r>
            <a:endParaRPr lang="en-US" sz="2800" dirty="0" smtClean="0"/>
          </a:p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administration of </a:t>
            </a:r>
            <a:r>
              <a:rPr lang="en-US" sz="2800" dirty="0">
                <a:solidFill>
                  <a:srgbClr val="FF0000"/>
                </a:solidFill>
              </a:rPr>
              <a:t>oxygen</a:t>
            </a:r>
            <a:r>
              <a:rPr lang="en-US" sz="2800" dirty="0"/>
              <a:t> and </a:t>
            </a:r>
            <a:endParaRPr lang="en-US" sz="2800" dirty="0" smtClean="0"/>
          </a:p>
          <a:p>
            <a:pPr algn="l" rtl="0"/>
            <a:r>
              <a:rPr lang="en-US" sz="2800" dirty="0" smtClean="0"/>
              <a:t>continuous </a:t>
            </a:r>
            <a:r>
              <a:rPr lang="en-US" sz="2800" dirty="0"/>
              <a:t>telemetry </a:t>
            </a:r>
            <a:r>
              <a:rPr lang="en-US" sz="2800" dirty="0">
                <a:solidFill>
                  <a:srgbClr val="FF0000"/>
                </a:solidFill>
              </a:rPr>
              <a:t>monitoring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should </a:t>
            </a:r>
            <a:r>
              <a:rPr lang="en-US" dirty="0"/>
              <a:t>happen concomitantly within the first few minutes of the patient’s arrival.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1848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In patients with </a:t>
            </a:r>
            <a:r>
              <a:rPr lang="en-US" dirty="0" smtClean="0"/>
              <a:t>a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GCS </a:t>
            </a:r>
            <a:r>
              <a:rPr lang="en-US" dirty="0"/>
              <a:t>score lower than 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, </a:t>
            </a:r>
            <a:endParaRPr lang="en-US" dirty="0" smtClean="0"/>
          </a:p>
          <a:p>
            <a:pPr algn="l" rtl="0"/>
            <a:r>
              <a:rPr lang="en-US" dirty="0" smtClean="0">
                <a:solidFill>
                  <a:srgbClr val="FF0000"/>
                </a:solidFill>
              </a:rPr>
              <a:t>intubation</a:t>
            </a:r>
            <a:r>
              <a:rPr lang="en-US" dirty="0" smtClean="0"/>
              <a:t> is </a:t>
            </a:r>
            <a:r>
              <a:rPr lang="en-US" dirty="0"/>
              <a:t>indicated unless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coma is </a:t>
            </a:r>
            <a:r>
              <a:rPr lang="en-US" dirty="0">
                <a:solidFill>
                  <a:srgbClr val="FF0000"/>
                </a:solidFill>
              </a:rPr>
              <a:t>readily reversible</a:t>
            </a:r>
            <a:r>
              <a:rPr lang="en-US" dirty="0"/>
              <a:t>, such </a:t>
            </a:r>
            <a:r>
              <a:rPr lang="en-US" dirty="0" smtClean="0"/>
              <a:t>as that </a:t>
            </a:r>
            <a:r>
              <a:rPr lang="en-US" dirty="0"/>
              <a:t>caused by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sz="3600" dirty="0" smtClean="0">
                <a:solidFill>
                  <a:srgbClr val="FF0000"/>
                </a:solidFill>
              </a:rPr>
              <a:t> hypoglycemia</a:t>
            </a:r>
            <a:r>
              <a:rPr lang="en-US" sz="3600" dirty="0" smtClean="0"/>
              <a:t> </a:t>
            </a:r>
            <a:r>
              <a:rPr lang="en-US" sz="3600" dirty="0"/>
              <a:t>or </a:t>
            </a:r>
            <a:r>
              <a:rPr lang="en-US" sz="3600" dirty="0">
                <a:solidFill>
                  <a:srgbClr val="FF0000"/>
                </a:solidFill>
              </a:rPr>
              <a:t>opioid overdose</a:t>
            </a:r>
            <a:endParaRPr lang="fa-I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/>
              <a:t>Administration of </a:t>
            </a:r>
            <a:r>
              <a:rPr lang="en-US" dirty="0" smtClean="0"/>
              <a:t>the components </a:t>
            </a:r>
            <a:r>
              <a:rPr lang="en-US" dirty="0"/>
              <a:t>of </a:t>
            </a:r>
            <a:r>
              <a:rPr lang="en-US" dirty="0" smtClean="0"/>
              <a:t>the</a:t>
            </a:r>
          </a:p>
          <a:p>
            <a:pPr algn="l" rtl="0"/>
            <a:endParaRPr lang="en-US" dirty="0"/>
          </a:p>
          <a:p>
            <a:pPr algn="l" rtl="0"/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>
                <a:solidFill>
                  <a:srgbClr val="FF0000"/>
                </a:solidFill>
              </a:rPr>
              <a:t>“coma cocktail,” 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which </a:t>
            </a:r>
            <a:r>
              <a:rPr lang="en-US" dirty="0"/>
              <a:t>include </a:t>
            </a:r>
            <a:endParaRPr lang="en-US" dirty="0" smtClean="0"/>
          </a:p>
          <a:p>
            <a:pPr algn="l" rtl="0"/>
            <a:r>
              <a:rPr lang="en-US" sz="3200" dirty="0" smtClean="0">
                <a:solidFill>
                  <a:srgbClr val="FF0000"/>
                </a:solidFill>
              </a:rPr>
              <a:t>dextrose, naloxone</a:t>
            </a:r>
            <a:r>
              <a:rPr lang="en-US" sz="3200" dirty="0">
                <a:solidFill>
                  <a:srgbClr val="FF0000"/>
                </a:solidFill>
              </a:rPr>
              <a:t>, and thiamine, </a:t>
            </a:r>
            <a:endParaRPr lang="en-US" sz="3200" dirty="0" smtClean="0">
              <a:solidFill>
                <a:srgbClr val="FF0000"/>
              </a:solidFill>
            </a:endParaRP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can </a:t>
            </a:r>
            <a:r>
              <a:rPr lang="en-US" dirty="0"/>
              <a:t>quickly reverse the alterations </a:t>
            </a:r>
            <a:r>
              <a:rPr lang="en-US" dirty="0" smtClean="0"/>
              <a:t>in mental </a:t>
            </a:r>
            <a:r>
              <a:rPr lang="en-US" dirty="0"/>
              <a:t>status caused by hypoglycemia, narcotic overdose, </a:t>
            </a:r>
            <a:r>
              <a:rPr lang="en-US" dirty="0" smtClean="0"/>
              <a:t>and thiamine </a:t>
            </a:r>
            <a:r>
              <a:rPr lang="en-US" dirty="0"/>
              <a:t>deficiency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1496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7753074" cy="5256584"/>
          </a:xfrm>
        </p:spPr>
      </p:pic>
    </p:spTree>
    <p:extLst>
      <p:ext uri="{BB962C8B-B14F-4D97-AF65-F5344CB8AC3E}">
        <p14:creationId xmlns:p14="http://schemas.microsoft.com/office/powerpoint/2010/main" val="32540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8748464" cy="5282727"/>
          </a:xfrm>
        </p:spPr>
      </p:pic>
    </p:spTree>
    <p:extLst>
      <p:ext uri="{BB962C8B-B14F-4D97-AF65-F5344CB8AC3E}">
        <p14:creationId xmlns:p14="http://schemas.microsoft.com/office/powerpoint/2010/main" val="23472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437"/>
            <a:ext cx="8352928" cy="5661429"/>
          </a:xfrm>
        </p:spPr>
      </p:pic>
    </p:spTree>
    <p:extLst>
      <p:ext uri="{BB962C8B-B14F-4D97-AF65-F5344CB8AC3E}">
        <p14:creationId xmlns:p14="http://schemas.microsoft.com/office/powerpoint/2010/main" val="372628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4800" i="1" dirty="0" smtClean="0">
                <a:solidFill>
                  <a:srgbClr val="FF0000"/>
                </a:solidFill>
              </a:rPr>
              <a:t>هدف برگزاری این جلسه چیست؟</a:t>
            </a:r>
            <a:endParaRPr lang="fa-IR" sz="4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7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5400" dirty="0" smtClean="0"/>
              <a:t>کلید موفقیت در ارزیابی بیمار با کاهش سطح هوشیاری،شرح حال کامل و بررسی محیط برای سرنخهای مسبب حادثه است.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2500598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7200" dirty="0" smtClean="0"/>
              <a:t>بعدش چه کنیم؟</a:t>
            </a:r>
            <a:endParaRPr lang="fa-IR" sz="7200" dirty="0"/>
          </a:p>
        </p:txBody>
      </p:sp>
    </p:spTree>
    <p:extLst>
      <p:ext uri="{BB962C8B-B14F-4D97-AF65-F5344CB8AC3E}">
        <p14:creationId xmlns:p14="http://schemas.microsoft.com/office/powerpoint/2010/main" val="15771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sz="4000" dirty="0">
                <a:solidFill>
                  <a:srgbClr val="FF0000"/>
                </a:solidFill>
              </a:rPr>
              <a:t>Consciousness</a:t>
            </a:r>
            <a:r>
              <a:rPr lang="en-US" sz="4000" dirty="0"/>
              <a:t> is being awake, alert, and aware of your surroundings. </a:t>
            </a:r>
            <a:endParaRPr lang="en-US" sz="4000" dirty="0" smtClean="0"/>
          </a:p>
          <a:p>
            <a:pPr algn="l" rtl="0"/>
            <a:endParaRPr lang="en-US" sz="4000" dirty="0"/>
          </a:p>
          <a:p>
            <a:pPr algn="l" rtl="0"/>
            <a:r>
              <a:rPr lang="en-US" sz="4000" dirty="0"/>
              <a:t>A healthy person is aware of thoughts, ideas and emotions when conscious.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463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srgbClr val="FF0000"/>
                </a:solidFill>
              </a:rPr>
              <a:t>4 Things You Need to Conscious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sz="4000" dirty="0"/>
              <a:t>Sugar</a:t>
            </a:r>
          </a:p>
          <a:p>
            <a:pPr algn="l" rtl="0"/>
            <a:r>
              <a:rPr lang="en-US" sz="4000" dirty="0"/>
              <a:t>Oxygen</a:t>
            </a:r>
          </a:p>
          <a:p>
            <a:pPr algn="l" rtl="0"/>
            <a:r>
              <a:rPr lang="en-US" sz="4000" dirty="0"/>
              <a:t>Intact neural pathways</a:t>
            </a:r>
          </a:p>
          <a:p>
            <a:pPr algn="l" rtl="0"/>
            <a:r>
              <a:rPr lang="en-US" sz="4000" dirty="0"/>
              <a:t>Intact reticular activating system (RAS</a:t>
            </a:r>
            <a:r>
              <a:rPr lang="en-US" dirty="0"/>
              <a:t>)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9451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a-IR" sz="4800" dirty="0"/>
              <a:t>کاهش سطح هوشیاری به انواع مختلفی وجود داشته که دو نوع شایع آن نوع گذرا (موقتی) و غیرگذرا (ادامه دار) می باشند.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500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کاهش سطح هوشیاری </a:t>
            </a:r>
            <a:r>
              <a:rPr lang="fa-IR" dirty="0" smtClean="0"/>
              <a:t>گذرا</a:t>
            </a:r>
            <a:r>
              <a:rPr lang="fa-IR" dirty="0"/>
              <a:t> </a:t>
            </a:r>
            <a:r>
              <a:rPr lang="fa-IR" dirty="0" smtClean="0"/>
              <a:t>(</a:t>
            </a:r>
            <a:r>
              <a:rPr lang="en-US" sz="3200" dirty="0">
                <a:solidFill>
                  <a:srgbClr val="FF0000"/>
                </a:solidFill>
              </a:rPr>
              <a:t>Syncope</a:t>
            </a:r>
            <a:r>
              <a:rPr lang="en-US" sz="3200" dirty="0"/>
              <a:t> </a:t>
            </a:r>
            <a:r>
              <a:rPr lang="fa-IR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sz="2800" dirty="0">
                <a:solidFill>
                  <a:srgbClr val="FF0000"/>
                </a:solidFill>
              </a:rPr>
              <a:t>Syncope</a:t>
            </a:r>
            <a:r>
              <a:rPr lang="en-US" sz="2800" dirty="0"/>
              <a:t> is the sudden transient loss of consciousness with a loss of postural tone.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>
                <a:solidFill>
                  <a:srgbClr val="FF0000"/>
                </a:solidFill>
              </a:rPr>
              <a:t>Syncope</a:t>
            </a:r>
            <a:r>
              <a:rPr lang="en-US" sz="2800" dirty="0"/>
              <a:t> is a symptom complex that is composed of a </a:t>
            </a:r>
            <a:r>
              <a:rPr lang="en-US" sz="2800" dirty="0">
                <a:solidFill>
                  <a:srgbClr val="00B0F0"/>
                </a:solidFill>
              </a:rPr>
              <a:t>brief loss of consciousness </a:t>
            </a:r>
            <a:r>
              <a:rPr lang="en-US" sz="2800" dirty="0"/>
              <a:t>associated with an inability to maintain </a:t>
            </a:r>
            <a:r>
              <a:rPr lang="en-US" sz="2800" dirty="0">
                <a:solidFill>
                  <a:srgbClr val="00B0F0"/>
                </a:solidFill>
              </a:rPr>
              <a:t>postural tone</a:t>
            </a:r>
            <a:r>
              <a:rPr lang="en-US" sz="2800" dirty="0"/>
              <a:t> that spontaneously and completely resolves without medical intervention.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4521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علل ایجاد سنکوپ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dirty="0"/>
              <a:t>Cardiac</a:t>
            </a:r>
          </a:p>
          <a:p>
            <a:pPr algn="l" rtl="0"/>
            <a:r>
              <a:rPr lang="en-US" sz="3600" dirty="0"/>
              <a:t>Neural/Reflex-Mediated</a:t>
            </a:r>
          </a:p>
          <a:p>
            <a:pPr algn="l" rtl="0"/>
            <a:r>
              <a:rPr lang="en-US" sz="3600" dirty="0"/>
              <a:t>Orthostatic hypotension</a:t>
            </a:r>
          </a:p>
          <a:p>
            <a:pPr algn="l" rtl="0"/>
            <a:r>
              <a:rPr lang="en-US" sz="3600" dirty="0"/>
              <a:t>Neurologic</a:t>
            </a:r>
          </a:p>
          <a:p>
            <a:pPr algn="l" rtl="0"/>
            <a:r>
              <a:rPr lang="en-US" sz="3600" dirty="0"/>
              <a:t>Medications</a:t>
            </a:r>
          </a:p>
          <a:p>
            <a:pPr algn="l" rtl="0"/>
            <a:r>
              <a:rPr lang="en-US" sz="3600" dirty="0"/>
              <a:t>Psychiatric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53808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600" dirty="0" smtClean="0"/>
              <a:t>در صحنه حادثه شرایط و امکانات بررسی کامل سنکوپ وجود ندارد لذا بعد از کنترل </a:t>
            </a:r>
            <a:r>
              <a:rPr lang="en-US" sz="3600" dirty="0" smtClean="0"/>
              <a:t>ABCD</a:t>
            </a:r>
            <a:r>
              <a:rPr lang="fa-IR" sz="3600" dirty="0" smtClean="0"/>
              <a:t>  بیمار را به بیمارستان منتقل کنید.</a:t>
            </a:r>
          </a:p>
          <a:p>
            <a:endParaRPr lang="fa-IR" sz="3600" dirty="0" smtClean="0"/>
          </a:p>
          <a:p>
            <a:r>
              <a:rPr lang="fa-IR" sz="3600" dirty="0" smtClean="0"/>
              <a:t>درصورتیکه بیمار یا همراهان اظهار نمایند که وضعیت به گونه ای نیست که نیاز به انتقال به بیمارستان داشته باشند ،شما چه میکنید؟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6875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 smtClean="0"/>
              <a:t>بیمار را به کدام بیمارستان منتقل کرده یا ارجاع دهیم؟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29325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252</TotalTime>
  <Words>404</Words>
  <Application>Microsoft Office PowerPoint</Application>
  <PresentationFormat>On-screen Show (4:3)</PresentationFormat>
  <Paragraphs>59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اختلالات سطح هوشیاری</vt:lpstr>
      <vt:lpstr>PowerPoint Presentation</vt:lpstr>
      <vt:lpstr>PowerPoint Presentation</vt:lpstr>
      <vt:lpstr>4 Things You Need to Conscious</vt:lpstr>
      <vt:lpstr>PowerPoint Presentation</vt:lpstr>
      <vt:lpstr>کاهش سطح هوشیاری گذرا (Syncope )</vt:lpstr>
      <vt:lpstr>علل ایجاد سنکوپ</vt:lpstr>
      <vt:lpstr>PowerPoint Presentation</vt:lpstr>
      <vt:lpstr>PowerPoint Presentation</vt:lpstr>
      <vt:lpstr>کاهش سطح هوشیاری و کما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اختلالات سطح هوشیاری</dc:title>
  <dc:creator>SHP</dc:creator>
  <cp:lastModifiedBy>SHP</cp:lastModifiedBy>
  <cp:revision>17</cp:revision>
  <dcterms:created xsi:type="dcterms:W3CDTF">2015-04-20T15:13:26Z</dcterms:created>
  <dcterms:modified xsi:type="dcterms:W3CDTF">2015-05-08T13:31:11Z</dcterms:modified>
</cp:coreProperties>
</file>